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67" r:id="rId5"/>
    <p:sldId id="285" r:id="rId6"/>
    <p:sldId id="284" r:id="rId7"/>
    <p:sldId id="269" r:id="rId8"/>
    <p:sldId id="286" r:id="rId9"/>
    <p:sldId id="279" r:id="rId10"/>
    <p:sldId id="289" r:id="rId11"/>
    <p:sldId id="283" r:id="rId12"/>
    <p:sldId id="291" r:id="rId13"/>
    <p:sldId id="278" r:id="rId14"/>
    <p:sldId id="292" r:id="rId15"/>
    <p:sldId id="290" r:id="rId16"/>
  </p:sldIdLst>
  <p:sldSz cx="9144000" cy="5143500" type="screen16x9"/>
  <p:notesSz cx="7099300" cy="10236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8938" indent="68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7875" indent="136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400" indent="20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7338" indent="271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46" autoAdjust="0"/>
    <p:restoredTop sz="94660" autoAdjust="0"/>
  </p:normalViewPr>
  <p:slideViewPr>
    <p:cSldViewPr showGuides="1">
      <p:cViewPr>
        <p:scale>
          <a:sx n="164" d="100"/>
          <a:sy n="164" d="100"/>
        </p:scale>
        <p:origin x="1680" y="119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9881391782066842"/>
          <c:h val="0.86080944709847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Младше 18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324422286412620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25-34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35-44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45 лет и старше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10"/>
        <c:axId val="33168896"/>
        <c:axId val="98202688"/>
      </c:barChart>
      <c:catAx>
        <c:axId val="33168896"/>
        <c:scaling>
          <c:orientation val="minMax"/>
        </c:scaling>
        <c:delete val="1"/>
        <c:axPos val="b"/>
        <c:majorTickMark val="out"/>
        <c:minorTickMark val="none"/>
        <c:tickLblPos val="nextTo"/>
        <c:crossAx val="98202688"/>
        <c:crosses val="autoZero"/>
        <c:auto val="1"/>
        <c:lblAlgn val="ctr"/>
        <c:lblOffset val="100"/>
        <c:noMultiLvlLbl val="0"/>
      </c:catAx>
      <c:valAx>
        <c:axId val="98202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168896"/>
        <c:crosses val="autoZero"/>
        <c:crossBetween val="between"/>
      </c:valAx>
      <c:spPr>
        <a:noFill/>
        <a:ln w="12700">
          <a:noFill/>
        </a:ln>
      </c:spPr>
    </c:plotArea>
    <c:legend>
      <c:legendPos val="b"/>
      <c:layout>
        <c:manualLayout>
          <c:xMode val="edge"/>
          <c:yMode val="edge"/>
          <c:x val="1.8196795006316172E-2"/>
          <c:y val="0.87995353911293805"/>
          <c:w val="0.98095393334218151"/>
          <c:h val="0.10044987285363353"/>
        </c:manualLayout>
      </c:layout>
      <c:overlay val="0"/>
      <c:txPr>
        <a:bodyPr/>
        <a:lstStyle/>
        <a:p>
          <a:pPr>
            <a:defRPr sz="105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7063"/>
            <a:ext cx="2590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764" y="1779662"/>
            <a:ext cx="6334472" cy="1116124"/>
          </a:xfr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663" y="3003798"/>
            <a:ext cx="5648672" cy="504056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7520-CE0D-46E5-9B1E-8B3271A94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C931-D215-490F-9BA6-696DEBB86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7F9A-53EF-4440-8C8F-39EE49D93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6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F650-BEE7-4D91-ABEE-91D3B91E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2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8288"/>
            <a:ext cx="1463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7494"/>
            <a:ext cx="4896544" cy="536210"/>
          </a:xfrm>
        </p:spPr>
        <p:txBody>
          <a:bodyPr tIns="0" bIns="0"/>
          <a:lstStyle>
            <a:lvl1pPr algn="ctr">
              <a:lnSpc>
                <a:spcPct val="80000"/>
              </a:lnSpc>
              <a:defRPr sz="3000" b="1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131590"/>
            <a:ext cx="7200800" cy="345638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1"/>
                </a:solidFill>
              </a:defRPr>
            </a:lvl1pPr>
            <a:lvl2pPr marL="306792" indent="-184075">
              <a:spcBef>
                <a:spcPts val="0"/>
              </a:spcBef>
              <a:buFont typeface="Arial" pitchFamily="34" charset="0"/>
              <a:buChar char="•"/>
              <a:defRPr sz="2000" b="1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8298-A04D-459A-A6CE-7E6A7590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4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58" y="2247714"/>
            <a:ext cx="7704884" cy="994766"/>
          </a:xfrm>
        </p:spPr>
        <p:txBody>
          <a:bodyPr anchor="t"/>
          <a:lstStyle>
            <a:lvl1pPr algn="ctr">
              <a:defRPr sz="4100" b="0" cap="all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653649"/>
            <a:ext cx="7772400" cy="60773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FEA1-57A4-4E68-8D1F-7FA30E46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3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BEA2-E5C8-4326-86C5-F1DF45F1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214D-429B-49F2-961E-BF0ECE97A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AF75-824F-4E6D-A8B9-B02C7212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61B5E-258B-4131-AAC5-D9CA501AF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189F-F21E-4ACC-BCE6-01D62D6B1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B57B-CFEF-4893-8E3C-33F137FC1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5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1112838"/>
            <a:ext cx="76930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1708150"/>
            <a:ext cx="7577137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8809A-2EAC-41CF-8E85-FD125572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  <a:cs typeface="Arial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cs typeface="Arial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cs typeface="Arial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cs typeface="Arial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04800" indent="-1492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000">
          <a:solidFill>
            <a:schemeClr val="accent1"/>
          </a:solidFill>
          <a:latin typeface="+mn-lt"/>
          <a:cs typeface="+mn-cs"/>
        </a:defRPr>
      </a:lvl2pPr>
      <a:lvl3pPr marL="973138" indent="-1936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cs typeface="+mn-cs"/>
        </a:defRPr>
      </a:lvl3pPr>
      <a:lvl4pPr marL="1363663" indent="-19367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accent1"/>
          </a:solidFill>
          <a:latin typeface="+mn-lt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accent1"/>
          </a:solidFill>
          <a:latin typeface="+mn-lt"/>
          <a:cs typeface="+mn-cs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219053"/>
            <a:ext cx="5648325" cy="504825"/>
          </a:xfrm>
        </p:spPr>
        <p:txBody>
          <a:bodyPr/>
          <a:lstStyle/>
          <a:p>
            <a:r>
              <a:rPr lang="en-US" altLang="ru-RU" dirty="0" smtClean="0"/>
              <a:t>www.tyumen-city.ru/dom</a:t>
            </a:r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9" y="483518"/>
            <a:ext cx="1400643" cy="96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12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486"/>
            <a:ext cx="5112568" cy="474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7704" y="-103218"/>
            <a:ext cx="5256584" cy="4659982"/>
            <a:chOff x="1907704" y="267494"/>
            <a:chExt cx="5256584" cy="46599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907704" y="987574"/>
              <a:ext cx="5256584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67494"/>
              <a:ext cx="4659982" cy="465998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13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0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4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555526"/>
            <a:ext cx="554030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9" y="0"/>
            <a:ext cx="73801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24074" y="411510"/>
            <a:ext cx="6192342" cy="534987"/>
          </a:xfrm>
        </p:spPr>
        <p:txBody>
          <a:bodyPr/>
          <a:lstStyle/>
          <a:p>
            <a:r>
              <a:rPr lang="ru-RU" altLang="ru-RU" sz="2400" dirty="0" smtClean="0"/>
              <a:t>Семейство порталов «Тюмень – наш дом»</a:t>
            </a:r>
            <a:br>
              <a:rPr lang="ru-RU" altLang="ru-RU" sz="2400" dirty="0" smtClean="0"/>
            </a:br>
            <a:r>
              <a:rPr lang="ru-RU" altLang="ru-RU" sz="2400" dirty="0" smtClean="0"/>
              <a:t>в социальных сетях</a:t>
            </a:r>
            <a:br>
              <a:rPr lang="ru-RU" altLang="ru-RU" sz="2400" dirty="0" smtClean="0"/>
            </a:br>
            <a:endParaRPr lang="ru-RU" altLang="ru-RU" sz="18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8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12" y="1336067"/>
            <a:ext cx="1892691" cy="1321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72" y="1336067"/>
            <a:ext cx="2160240" cy="13218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2" y="1336067"/>
            <a:ext cx="1872599" cy="13218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7614"/>
            <a:ext cx="1637843" cy="29153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>
          <a:xfrm>
            <a:off x="2379771" y="2939973"/>
            <a:ext cx="2160240" cy="1323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2" y="2944911"/>
            <a:ext cx="1872599" cy="13180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4"/>
          <a:stretch/>
        </p:blipFill>
        <p:spPr>
          <a:xfrm>
            <a:off x="6512512" y="2944912"/>
            <a:ext cx="1892691" cy="13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1957"/>
            <a:ext cx="1944216" cy="1296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6902"/>
            <a:ext cx="504056" cy="826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78" y="2233421"/>
            <a:ext cx="5971044" cy="676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85" y="4371950"/>
            <a:ext cx="3011430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58863"/>
            <a:ext cx="7581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4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2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r="35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3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61" y="51470"/>
            <a:ext cx="539072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5214938" y="855549"/>
            <a:ext cx="3243036" cy="244928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5403" y="3362665"/>
            <a:ext cx="7921625" cy="1466170"/>
          </a:xfrm>
        </p:spPr>
        <p:txBody>
          <a:bodyPr rtlCol="0">
            <a:normAutofit/>
          </a:bodyPr>
          <a:lstStyle/>
          <a:p>
            <a:pPr algn="l" defTabSz="816358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816358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четыре года работы на сайте зарегистрировалось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почти </a:t>
            </a:r>
            <a:r>
              <a:rPr lang="ru-RU" dirty="0" smtClean="0">
                <a:solidFill>
                  <a:srgbClr val="7030A0"/>
                </a:solidFill>
              </a:rPr>
              <a:t>22 тысячи человек,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поступило </a:t>
            </a:r>
            <a:r>
              <a:rPr lang="ru-RU" dirty="0" smtClean="0">
                <a:solidFill>
                  <a:srgbClr val="7030A0"/>
                </a:solidFill>
              </a:rPr>
              <a:t>10 300 сообщений. </a:t>
            </a:r>
          </a:p>
          <a:p>
            <a:pPr algn="l" defTabSz="816358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defTabSz="816358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4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07" y="513114"/>
            <a:ext cx="3210980" cy="28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56" y="516915"/>
            <a:ext cx="3237396" cy="28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b="41186"/>
          <a:stretch/>
        </p:blipFill>
        <p:spPr>
          <a:xfrm>
            <a:off x="1921472" y="438629"/>
            <a:ext cx="5832647" cy="453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5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8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5"/>
          <p:cNvSpPr>
            <a:spLocks noGrp="1"/>
          </p:cNvSpPr>
          <p:nvPr>
            <p:ph idx="1"/>
          </p:nvPr>
        </p:nvSpPr>
        <p:spPr>
          <a:xfrm>
            <a:off x="467544" y="1131415"/>
            <a:ext cx="3024336" cy="57606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/>
              <a:t>Посетителями сайта являются </a:t>
            </a:r>
            <a:br>
              <a:rPr lang="ru-RU" altLang="ru-RU" sz="1600" dirty="0" smtClean="0"/>
            </a:br>
            <a:r>
              <a:rPr lang="ru-RU" altLang="ru-RU" sz="1600" dirty="0" smtClean="0"/>
              <a:t>пользователи в возрасте</a:t>
            </a:r>
            <a:r>
              <a:rPr lang="en-US" altLang="ru-RU" sz="1600" dirty="0" smtClean="0"/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29843"/>
            <a:ext cx="38703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82% </a:t>
            </a:r>
            <a:r>
              <a:rPr lang="ru-RU" sz="2000" b="1" dirty="0">
                <a:latin typeface="+mj-lt"/>
              </a:rPr>
              <a:t>пользователей рекомендовали его своим друзьям и близким для решения проблем.</a:t>
            </a: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69% </a:t>
            </a:r>
            <a:r>
              <a:rPr lang="ru-RU" sz="2000" b="1" dirty="0" smtClean="0">
                <a:latin typeface="+mj-lt"/>
              </a:rPr>
              <a:t>заявили, </a:t>
            </a:r>
            <a:r>
              <a:rPr lang="ru-RU" sz="2000" b="1" dirty="0">
                <a:latin typeface="+mj-lt"/>
              </a:rPr>
              <a:t>что портал помог в решении проблем.</a:t>
            </a:r>
            <a:endParaRPr lang="en-US" sz="2000" b="1" dirty="0">
              <a:latin typeface="+mj-lt"/>
            </a:endParaRP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51% </a:t>
            </a:r>
            <a:r>
              <a:rPr lang="ru-RU" sz="2000" b="1" dirty="0" smtClean="0">
                <a:latin typeface="+mj-lt"/>
              </a:rPr>
              <a:t>участников опроса полностью </a:t>
            </a:r>
            <a:r>
              <a:rPr lang="ru-RU" sz="2000" b="1" dirty="0">
                <a:latin typeface="+mj-lt"/>
              </a:rPr>
              <a:t>удовлетворены качеством ответа.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267494"/>
            <a:ext cx="6048325" cy="720080"/>
          </a:xfrm>
        </p:spPr>
        <p:txBody>
          <a:bodyPr/>
          <a:lstStyle/>
          <a:p>
            <a:r>
              <a:rPr lang="ru-RU" altLang="ru-RU" sz="2000" dirty="0" smtClean="0"/>
              <a:t>Проведен опрос по порталу </a:t>
            </a:r>
            <a:br>
              <a:rPr lang="ru-RU" altLang="ru-RU" sz="2000" dirty="0" smtClean="0"/>
            </a:br>
            <a:r>
              <a:rPr lang="ru-RU" altLang="ru-RU" sz="2000" dirty="0" smtClean="0"/>
              <a:t>«Тюмень – наш дом» на сайте «Я решаю!»</a:t>
            </a:r>
            <a:br>
              <a:rPr lang="ru-RU" altLang="ru-RU" sz="2000" dirty="0" smtClean="0"/>
            </a:br>
            <a:r>
              <a:rPr lang="ru-RU" altLang="ru-RU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голосовании участвовало 520 человек</a:t>
            </a:r>
          </a:p>
        </p:txBody>
      </p:sp>
      <p:graphicFrame>
        <p:nvGraphicFramePr>
          <p:cNvPr id="7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99841"/>
              </p:ext>
            </p:extLst>
          </p:nvPr>
        </p:nvGraphicFramePr>
        <p:xfrm>
          <a:off x="539552" y="1923678"/>
          <a:ext cx="374441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6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7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1" y="1987265"/>
            <a:ext cx="8763018" cy="24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8464" y="473199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11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9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6">
      <a:dk1>
        <a:sysClr val="windowText" lastClr="000000"/>
      </a:dk1>
      <a:lt1>
        <a:sysClr val="window" lastClr="FFFFFF"/>
      </a:lt1>
      <a:dk2>
        <a:srgbClr val="58BBD6"/>
      </a:dk2>
      <a:lt2>
        <a:srgbClr val="EEECE1"/>
      </a:lt2>
      <a:accent1>
        <a:srgbClr val="057DA0"/>
      </a:accent1>
      <a:accent2>
        <a:srgbClr val="EF6363"/>
      </a:accent2>
      <a:accent3>
        <a:srgbClr val="9FD250"/>
      </a:accent3>
      <a:accent4>
        <a:srgbClr val="968CD7"/>
      </a:accent4>
      <a:accent5>
        <a:srgbClr val="4BACC6"/>
      </a:accent5>
      <a:accent6>
        <a:srgbClr val="FAC85A"/>
      </a:accent6>
      <a:hlink>
        <a:srgbClr val="357283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75</Words>
  <Application>Microsoft Office PowerPoint</Application>
  <PresentationFormat>Экран (16:9)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Проведен опрос по порталу  «Тюмень – наш дом» на сайте «Я решаю!» в голосовании участвовало 520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Семейство порталов «Тюмень – наш дом» в социальных сетях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портал управления городом «Тюмень – наш дом» поступило ____ сообщений</dc:title>
  <dc:creator>AntipinaIS</dc:creator>
  <cp:lastModifiedBy>Анфилофьева Елена Анатольевна</cp:lastModifiedBy>
  <cp:revision>186</cp:revision>
  <cp:lastPrinted>2017-07-06T06:46:58Z</cp:lastPrinted>
  <dcterms:created xsi:type="dcterms:W3CDTF">2014-09-04T03:54:08Z</dcterms:created>
  <dcterms:modified xsi:type="dcterms:W3CDTF">2017-07-18T12:22:06Z</dcterms:modified>
</cp:coreProperties>
</file>